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98" r:id="rId2"/>
    <p:sldId id="25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4" r:id="rId18"/>
    <p:sldId id="292" r:id="rId19"/>
    <p:sldId id="293" r:id="rId20"/>
    <p:sldId id="295" r:id="rId21"/>
    <p:sldId id="296" r:id="rId22"/>
    <p:sldId id="29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ward Doxey" initials="ED" lastIdx="9" clrIdx="0">
    <p:extLst>
      <p:ext uri="{19B8F6BF-5375-455C-9EA6-DF929625EA0E}">
        <p15:presenceInfo xmlns:p15="http://schemas.microsoft.com/office/powerpoint/2012/main" userId="S-1-5-21-226508970-3071066648-2496781527-17276" providerId="AD"/>
      </p:ext>
    </p:extLst>
  </p:cmAuthor>
  <p:cmAuthor id="2" name="IB" initials="MOU" lastIdx="6" clrIdx="1">
    <p:extLst>
      <p:ext uri="{19B8F6BF-5375-455C-9EA6-DF929625EA0E}">
        <p15:presenceInfo xmlns:p15="http://schemas.microsoft.com/office/powerpoint/2012/main" userId="I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C2C2C"/>
    <a:srgbClr val="FF40FF"/>
    <a:srgbClr val="FF00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50"/>
    <p:restoredTop sz="86422"/>
  </p:normalViewPr>
  <p:slideViewPr>
    <p:cSldViewPr snapToObjects="1">
      <p:cViewPr varScale="1">
        <p:scale>
          <a:sx n="82" d="100"/>
          <a:sy n="82" d="100"/>
        </p:scale>
        <p:origin x="86" y="216"/>
      </p:cViewPr>
      <p:guideLst/>
    </p:cSldViewPr>
  </p:slideViewPr>
  <p:outlineViewPr>
    <p:cViewPr>
      <p:scale>
        <a:sx n="33" d="100"/>
        <a:sy n="33" d="100"/>
      </p:scale>
      <p:origin x="0" y="-28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21" d="100"/>
          <a:sy n="121" d="100"/>
        </p:scale>
        <p:origin x="386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87C1157E-F41D-D748-8B69-7140BA26C9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732F0C-C3BE-9347-8A3D-93C7DD35FC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C103C-0C00-5144-B134-6065E402762D}" type="datetime1">
              <a:rPr lang="en-GB" smtClean="0"/>
              <a:t>10/09/2020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1B9C81F-45DF-3942-B5BB-AFF6409293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4C535E9-87A8-4E42-A7E7-ECCB491EE7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B2214-6F48-7B47-BA9F-4377B0ABE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634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7CFCD-DFD6-F34D-95F2-86875A23819B}" type="datetime1">
              <a:rPr lang="en-GB" smtClean="0"/>
              <a:t>10/09/2020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5C6A4-13EB-334F-862B-598CD5A98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6307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F4EBAA-2F39-3941-B36E-6CA80D201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1080000"/>
            <a:ext cx="10080000" cy="23760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2C2C2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D30EB3-3F40-D64C-A1AD-1D8CF2EDB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" y="3600000"/>
            <a:ext cx="10080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2C2C2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EF9E7C-27BF-0B47-97CE-96E21ED0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20003F6-9FA2-F04E-AA53-1C0C7743172A}" type="datetime1">
              <a:rPr lang="en-GB" smtClean="0"/>
              <a:pPr/>
              <a:t>10/09/2020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4A26B7-A7B8-0043-9B2B-84EB56AD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AAF09BA4-C874-394D-BD6F-A467115F6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xmlns="" id="{D8AC70F3-85B6-F946-A3C7-59F302B3616C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66800" y="504000"/>
            <a:ext cx="1332000" cy="4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908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F4EBAA-2F39-3941-B36E-6CA80D201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1080000"/>
            <a:ext cx="10080000" cy="23760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D30EB3-3F40-D64C-A1AD-1D8CF2EDB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" y="3600000"/>
            <a:ext cx="10080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EF9E7C-27BF-0B47-97CE-96E21ED0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03F6-9FA2-F04E-AA53-1C0C7743172A}" type="datetime1">
              <a:rPr lang="en-GB" smtClean="0"/>
              <a:t>10/09/2020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4A26B7-A7B8-0043-9B2B-84EB56AD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2670887-57E7-3A43-BB1A-5812E952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72196FCD-AF99-A040-BFB2-5769EE97611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66800" y="504000"/>
            <a:ext cx="1332000" cy="4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346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1DCAF7-AA06-1040-B1E0-8E15D9C51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F5B501-CBFE-104D-BB25-66D22875F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404000"/>
            <a:ext cx="10800000" cy="4752000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985F08-8E72-9148-82A1-2C591DFBD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FFB84F-73DC-4C43-AC13-67A9ADC1B225}" type="datetime1">
              <a:rPr lang="en-GB" smtClean="0"/>
              <a:pPr/>
              <a:t>10/09/2020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4366E4-48A8-C248-8403-C00951EFC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CEEB4CF7-D339-7A46-8B33-C97F7A447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16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1F11F1-9EFF-7144-9125-3139B4E1C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576000"/>
            <a:ext cx="3311999" cy="15840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C57E45-EC2E-6A48-999E-8DBA374C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999" y="1260000"/>
            <a:ext cx="7200001" cy="48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9B9F23F-F468-1142-A98D-597B3EBFA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99" y="2340000"/>
            <a:ext cx="3312000" cy="3816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92037A2-B8BC-4D46-AA82-267CC5E77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AC278-FEFB-4949-87C8-2F7B048D5B30}" type="datetime1">
              <a:rPr lang="en-GB" smtClean="0"/>
              <a:t>10/09/2020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71E40FC-CC75-5C49-B153-710113617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6C0EBE3-CD47-DA41-8665-99A541C1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42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2539A8-FECC-1549-9FD2-BB436200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90CBC2C-B15B-964F-ACEE-BEB2DAF79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A2DF1-82CB-3949-8DC2-ECE30178A186}" type="datetime1">
              <a:rPr lang="en-GB" smtClean="0"/>
              <a:t>10/09/2020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3B40B73-B3DD-3E49-89F6-7D6344C26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B802C64-D1FE-5E4F-84AE-101D7BACA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0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cast">
    <p:bg>
      <p:bgPr>
        <a:solidFill>
          <a:srgbClr val="FF4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6FFE9E8-50C7-8249-8A2A-C78D5187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1E56A25-91D5-724D-A11F-39696A1993AD}"/>
              </a:ext>
            </a:extLst>
          </p:cNvPr>
          <p:cNvSpPr txBox="1"/>
          <p:nvPr userDrawn="1"/>
        </p:nvSpPr>
        <p:spPr>
          <a:xfrm>
            <a:off x="648000" y="2625003"/>
            <a:ext cx="6816803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4800" b="0" i="0" u="none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Screencast Placeholder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7F77107-76F4-9144-A972-88C0AFF26277}"/>
              </a:ext>
            </a:extLst>
          </p:cNvPr>
          <p:cNvSpPr txBox="1"/>
          <p:nvPr userDrawn="1"/>
        </p:nvSpPr>
        <p:spPr>
          <a:xfrm>
            <a:off x="648000" y="3600000"/>
            <a:ext cx="10080000" cy="9935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l" defTabSz="914400" rtl="0" eaLnBrk="1" latinLnBrk="0" hangingPunct="1">
              <a:lnSpc>
                <a:spcPct val="140000"/>
              </a:lnSpc>
              <a:spcBef>
                <a:spcPts val="800"/>
              </a:spcBef>
              <a:buFont typeface="Arial" panose="020B0604020202020204" pitchFamily="34" charset="0"/>
              <a:buNone/>
            </a:pPr>
            <a:r>
              <a:rPr lang="en-US" sz="2200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You should delete this slide before recording, otherwise it will skew your slide numbers.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xmlns="" id="{A0C97EFC-6E59-C249-9F99-21A17B278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88000" y="6336000"/>
            <a:ext cx="2160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D3AC278-FEFB-4949-87C8-2F7B048D5B30}" type="datetime1">
              <a:rPr lang="en-GB" smtClean="0"/>
              <a:pPr/>
              <a:t>10/09/2020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xmlns="" id="{6C396A9A-B7C9-0C46-97D1-1DB9C8C8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6336000"/>
            <a:ext cx="6480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50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xmlns="" id="{6AE425C8-279E-D14C-A350-756694D4E5A6}"/>
              </a:ext>
            </a:extLst>
          </p:cNvPr>
          <p:cNvPicPr>
            <a:picLocks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flipV="1">
            <a:off x="7872000" y="0"/>
            <a:ext cx="4320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FCD7A0B-833F-2348-AFD5-63C91BB6B1C7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000" y="540000"/>
            <a:ext cx="540000" cy="432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E23A4D2-6AEA-4D4B-A196-57E4312E7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360000"/>
            <a:ext cx="10078412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49EFD75-EDA9-4D48-A65C-1E8AAC955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000" y="1404000"/>
            <a:ext cx="10800000" cy="475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8D0CCB4-FEA3-3F47-9B84-5FF4FDC992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88000" y="6336000"/>
            <a:ext cx="216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A0CEF12D-8022-E647-B033-82324AAEB22F}" type="datetime1">
              <a:rPr lang="en-GB" smtClean="0"/>
              <a:pPr/>
              <a:t>10/09/2020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525BCCB-9CF8-3C41-9007-5D7A97003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000" y="6336000"/>
            <a:ext cx="648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D0E48E0-D7D3-694B-B72B-F287A0765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11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6" r:id="rId4"/>
    <p:sldLayoutId id="2147483654" r:id="rId5"/>
    <p:sldLayoutId id="2147483660" r:id="rId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803.05069.pdf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E8AB66-D8D2-4DF4-BDBF-AEC56F985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602" y="2434388"/>
            <a:ext cx="6096072" cy="891096"/>
          </a:xfrm>
        </p:spPr>
        <p:txBody>
          <a:bodyPr>
            <a:normAutofit fontScale="90000"/>
          </a:bodyPr>
          <a:lstStyle/>
          <a:p>
            <a:r>
              <a:rPr lang="en-US" dirty="0"/>
              <a:t>Mastering Blockchain</a:t>
            </a:r>
            <a:br>
              <a:rPr lang="en-US" dirty="0"/>
            </a:br>
            <a:r>
              <a:rPr lang="en-US" sz="2700" dirty="0"/>
              <a:t>Third Edition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7A91FFD-67C7-4180-AFDC-1468C12B2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602" y="3469484"/>
            <a:ext cx="4815342" cy="1655762"/>
          </a:xfrm>
        </p:spPr>
        <p:txBody>
          <a:bodyPr>
            <a:normAutofit/>
          </a:bodyPr>
          <a:lstStyle/>
          <a:p>
            <a:r>
              <a:rPr lang="en-US" dirty="0"/>
              <a:t>Chapter </a:t>
            </a:r>
            <a:r>
              <a:rPr lang="en-US" dirty="0"/>
              <a:t>5</a:t>
            </a:r>
            <a:r>
              <a:rPr lang="en-US" dirty="0" smtClean="0"/>
              <a:t>, Consensus Algorithms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C87FC14-D109-4717-A57D-E94F100B4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06CE9F-1E24-754E-B851-B3C3A97D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1316839"/>
            <a:ext cx="3213832" cy="40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8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F470CC-63F0-8D4C-870E-032AB0512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6802F1-0BC0-2245-BEE5-210D2E266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CFT</a:t>
            </a:r>
          </a:p>
          <a:p>
            <a:pPr lvl="1"/>
            <a:r>
              <a:rPr lang="en-US" dirty="0"/>
              <a:t>Paxos</a:t>
            </a:r>
          </a:p>
          <a:p>
            <a:pPr lvl="1"/>
            <a:r>
              <a:rPr lang="en-US" dirty="0"/>
              <a:t>Raft</a:t>
            </a:r>
          </a:p>
          <a:p>
            <a:r>
              <a:rPr lang="en-US" dirty="0"/>
              <a:t>BFT</a:t>
            </a:r>
          </a:p>
          <a:p>
            <a:pPr lvl="1"/>
            <a:r>
              <a:rPr lang="en-US" dirty="0"/>
              <a:t>PBFT</a:t>
            </a:r>
          </a:p>
          <a:p>
            <a:pPr lvl="1"/>
            <a:r>
              <a:rPr lang="en-US" dirty="0"/>
              <a:t>IBFT</a:t>
            </a:r>
          </a:p>
          <a:p>
            <a:pPr lvl="1"/>
            <a:r>
              <a:rPr lang="en-US" dirty="0"/>
              <a:t>Tendermint</a:t>
            </a:r>
          </a:p>
          <a:p>
            <a:pPr lvl="1"/>
            <a:r>
              <a:rPr lang="en-US" dirty="0" err="1"/>
              <a:t>HotStuff</a:t>
            </a:r>
            <a:endParaRPr lang="en-US" dirty="0"/>
          </a:p>
          <a:p>
            <a:r>
              <a:rPr lang="en-US" dirty="0"/>
              <a:t>Nakamoto and post-</a:t>
            </a:r>
            <a:r>
              <a:rPr lang="en-US" dirty="0" err="1"/>
              <a:t>Nakamoto</a:t>
            </a:r>
            <a:endParaRPr lang="en-US" dirty="0"/>
          </a:p>
          <a:p>
            <a:pPr lvl="1"/>
            <a:r>
              <a:rPr lang="en-US" dirty="0" err="1" smtClean="0"/>
              <a:t>PoW</a:t>
            </a:r>
            <a:endParaRPr lang="en-US" dirty="0"/>
          </a:p>
          <a:p>
            <a:pPr lvl="1"/>
            <a:r>
              <a:rPr lang="en-US" dirty="0"/>
              <a:t>Proof of Stake (</a:t>
            </a:r>
            <a:r>
              <a:rPr lang="en-US" dirty="0" err="1"/>
              <a:t>PoS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0F1E339-1C8C-B54C-8FCA-42AF2E087C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33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0B912F-AC9D-F446-94E6-A44EDBC30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Paxos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A6B7B2B-CED5-D540-9D6A-86097456F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700" y="1709160"/>
            <a:ext cx="10799763" cy="41413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8DA571B-EE1A-A943-AE9F-CCCA02D95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5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11D79-9A75-264C-9E2A-F2D885213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Raft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AAB206B-D9F0-1C44-99A1-6253D5448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000" y="1257682"/>
            <a:ext cx="10591800" cy="25781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4ED8D14-F1AB-2C43-B538-E981FFC87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5209235-86B4-3247-9264-739EA9CEDD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1624" y="4077072"/>
            <a:ext cx="7200800" cy="267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4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E052EE-2940-3F41-9B6D-1B04B04E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PBFT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D37CD5D-99B2-EE4E-8239-E7DB19CD3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000" y="1412776"/>
            <a:ext cx="6518168" cy="28141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0C76D35-55D7-9940-8DDE-6416E0CF8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253764C-BA5E-1540-A438-3998DCB934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4787" y="4387895"/>
            <a:ext cx="6885213" cy="213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7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1AAEE6-4D1B-9043-A9A8-F994D4FCD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A5C6F1-95A6-744B-AF27-D08806B8D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04DC6D0-0102-F342-8D69-6A5E4B95EE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758" y="1197670"/>
            <a:ext cx="9636448" cy="522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6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97B5D4-4CE4-C34F-9D9B-8163F68D7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Tendermint</a:t>
            </a:r>
            <a:r>
              <a:rPr lang="en-US" dirty="0" smtClean="0"/>
              <a:t> – high-level overview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F0F07B0-6F9F-2B4D-A524-07A446B21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40" y="1197225"/>
            <a:ext cx="8928992" cy="52787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91BE5D1-6543-9146-AE90-A1B7F7F5C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77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5C0879-88A6-CF41-90E9-9A338ABA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Tendermint process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732F540-FBAD-D84E-B650-7EBCCA962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841" y="260648"/>
            <a:ext cx="2815916" cy="58900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FFCADD1-2B83-8549-84D9-967344E4A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4744" y="1563714"/>
            <a:ext cx="54772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Tendermint</a:t>
            </a:r>
            <a:r>
              <a:rPr lang="en-GB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process 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GB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simple: </a:t>
            </a:r>
          </a:p>
          <a:p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200" i="1" dirty="0">
                <a:latin typeface="Arial" panose="020B0604020202020204" pitchFamily="34" charset="0"/>
                <a:cs typeface="Arial" panose="020B0604020202020204" pitchFamily="34" charset="0"/>
              </a:rPr>
              <a:t>Proposal </a:t>
            </a:r>
            <a:r>
              <a:rPr lang="en-GB" sz="2200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lang="en-GB" sz="2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200" i="1" dirty="0">
                <a:latin typeface="Arial" panose="020B0604020202020204" pitchFamily="34" charset="0"/>
                <a:cs typeface="Arial" panose="020B0604020202020204" pitchFamily="34" charset="0"/>
              </a:rPr>
              <a:t>Pre-vote 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lang="en-GB" sz="2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Pre-commit</a:t>
            </a:r>
            <a:endParaRPr lang="en-GB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We can visualize the protocol flow with the diagram shown </a:t>
            </a:r>
            <a:r>
              <a:rPr lang="en-GB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here.</a:t>
            </a: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6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011972-F94A-654D-B793-9D4624CD7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HotStuff</a:t>
            </a:r>
            <a:r>
              <a:rPr lang="en-GB" b="1" dirty="0"/>
              <a:t> 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8CDF120-FF67-6044-9D26-C031A1FB2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30CFFA0-9AFB-7B47-A2C2-8B7E6C3863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5520" y="1083163"/>
            <a:ext cx="8682848" cy="577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4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8390F8-190C-A24F-AA3C-9FBC3112C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Work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49A6D5C-6E64-CD45-BE35-049F44269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415" y="2564904"/>
            <a:ext cx="10046015" cy="35337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E3381F4-39B2-2F4A-8094-AF83CCE18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53D1663-A35E-B544-B637-EAC8BD3FB637}"/>
              </a:ext>
            </a:extLst>
          </p:cNvPr>
          <p:cNvSpPr/>
          <p:nvPr/>
        </p:nvSpPr>
        <p:spPr>
          <a:xfrm>
            <a:off x="853479" y="1330492"/>
            <a:ext cx="1007841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A node </a:t>
            </a:r>
            <a:r>
              <a:rPr lang="en-GB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that proposes 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a block has to find a nonce such </a:t>
            </a:r>
            <a:r>
              <a:rPr lang="en-GB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that:</a:t>
            </a:r>
          </a:p>
          <a:p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200" i="1" dirty="0">
                <a:latin typeface="Arial" panose="020B0604020202020204" pitchFamily="34" charset="0"/>
                <a:cs typeface="Arial" panose="020B0604020202020204" pitchFamily="34" charset="0"/>
              </a:rPr>
              <a:t>H (nonce || previous hash || Tx || Tx|| . . . ||Tx) &lt; Threshold value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endParaRPr lang="en-GB" sz="2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20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53CB8D-1CE1-C644-B690-FE4C12FC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99EE37F-C327-A347-B474-0377D7992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036" y="3196183"/>
            <a:ext cx="9726315" cy="33384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5077C1A-72C0-1145-8593-405A3ADE4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FA3543E-213F-A142-A8C0-537D45EDBE5B}"/>
              </a:ext>
            </a:extLst>
          </p:cNvPr>
          <p:cNvSpPr/>
          <p:nvPr/>
        </p:nvSpPr>
        <p:spPr>
          <a:xfrm>
            <a:off x="832384" y="1164858"/>
            <a:ext cx="95050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Types of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Chain-based PoS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Committee-based PoS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Delegated PoS 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Here,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stake calculator function is used to calculate the amount of staked funds and, based on that, select a new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proposer: </a:t>
            </a:r>
            <a:endParaRPr lang="en-GB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A5E545-92CF-7948-870E-6F7DC3871157}"/>
              </a:ext>
            </a:extLst>
          </p:cNvPr>
          <p:cNvSpPr/>
          <p:nvPr/>
        </p:nvSpPr>
        <p:spPr>
          <a:xfrm>
            <a:off x="5584912" y="4149080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Helvetica" pitchFamily="2" charset="0"/>
              </a:rPr>
              <a:t>PoS mechanism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75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7F7E96-FF29-4DC7-B387-5996DACB8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EDA914D-3136-4D3D-B3B5-0EB7A98E2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Introducing the consensus problem </a:t>
            </a:r>
          </a:p>
          <a:p>
            <a:r>
              <a:rPr lang="en-GB" sz="2400" dirty="0"/>
              <a:t>Consensus mechanism analysis and design </a:t>
            </a:r>
          </a:p>
          <a:p>
            <a:r>
              <a:rPr lang="en-GB" sz="2400" dirty="0"/>
              <a:t>Classification </a:t>
            </a:r>
          </a:p>
          <a:p>
            <a:r>
              <a:rPr lang="en-GB" sz="2400" dirty="0"/>
              <a:t>Types of algorithm </a:t>
            </a:r>
          </a:p>
          <a:p>
            <a:r>
              <a:rPr lang="en-GB" sz="2400" dirty="0"/>
              <a:t>Choosing an algorithm </a:t>
            </a:r>
          </a:p>
          <a:p>
            <a:pPr lvl="0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4D340E7-101C-484E-B220-BACCA66DC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2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BD16CD-6F8A-FE4E-884A-E1449679D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Choosing an algorithm</a:t>
            </a:r>
            <a:r>
              <a:rPr lang="en-GB" b="1" dirty="0"/>
              <a:t>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C8EC9F-F9C7-C148-9AD1-538791369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Finality</a:t>
            </a:r>
          </a:p>
          <a:p>
            <a:r>
              <a:rPr lang="en-US" dirty="0"/>
              <a:t>Speed</a:t>
            </a:r>
          </a:p>
          <a:p>
            <a:r>
              <a:rPr lang="en-US" dirty="0"/>
              <a:t>Performance</a:t>
            </a:r>
          </a:p>
          <a:p>
            <a:r>
              <a:rPr lang="en-US" dirty="0"/>
              <a:t>Scalability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00857BB-3F5E-BE46-95B5-1170C6C9A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73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00857BB-3F5E-BE46-95B5-1170C6C9A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53E8BBF-26F5-E240-A8FA-DBF640A1D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283" y="247432"/>
            <a:ext cx="10515600" cy="1325563"/>
          </a:xfrm>
        </p:spPr>
        <p:txBody>
          <a:bodyPr>
            <a:normAutofit/>
          </a:bodyPr>
          <a:lstStyle/>
          <a:p>
            <a:r>
              <a:rPr lang="en-US" sz="3500" dirty="0"/>
              <a:t>Exercise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B0B4A4D6-F3CE-2B45-BA87-F3B4EF100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30" y="1707932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Read the HotStuff research paper at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  <a:hlinkClick r:id="rId2"/>
              </a:rPr>
              <a:t>https://arxiv.org/pdf/1803.05069.pdf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and find out how optimistic responsiveness is achieved.</a:t>
            </a:r>
          </a:p>
        </p:txBody>
      </p:sp>
    </p:spTree>
    <p:extLst>
      <p:ext uri="{BB962C8B-B14F-4D97-AF65-F5344CB8AC3E}">
        <p14:creationId xmlns:p14="http://schemas.microsoft.com/office/powerpoint/2010/main" val="131819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00857BB-3F5E-BE46-95B5-1170C6C9A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6AB07CC8-06AB-F348-8FB4-BFB298DD4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29" y="260648"/>
            <a:ext cx="10515600" cy="1079491"/>
          </a:xfrm>
        </p:spPr>
        <p:txBody>
          <a:bodyPr>
            <a:normAutofit/>
          </a:bodyPr>
          <a:lstStyle/>
          <a:p>
            <a:r>
              <a:rPr lang="en-US" sz="3500" dirty="0"/>
              <a:t>Summary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432FDA79-A360-8D42-B210-EB8DACE32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02" y="1628800"/>
            <a:ext cx="10515600" cy="4680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this presentation, we covered:</a:t>
            </a:r>
          </a:p>
          <a:p>
            <a:r>
              <a:rPr lang="en-GB" dirty="0"/>
              <a:t>Prominent protocols in blockchain and traditional distributed system consensus.</a:t>
            </a:r>
          </a:p>
          <a:p>
            <a:r>
              <a:rPr lang="en-GB" dirty="0"/>
              <a:t>Proof of Work.</a:t>
            </a:r>
          </a:p>
          <a:p>
            <a:r>
              <a:rPr lang="en-GB" dirty="0"/>
              <a:t>Proof of Stake.</a:t>
            </a:r>
          </a:p>
          <a:p>
            <a:r>
              <a:rPr lang="en-GB" dirty="0"/>
              <a:t>Traditional BFT protocols.</a:t>
            </a:r>
          </a:p>
          <a:p>
            <a:r>
              <a:rPr lang="en-GB" dirty="0" smtClean="0"/>
              <a:t>Some more recent protocols</a:t>
            </a:r>
            <a:r>
              <a:rPr lang="en-GB" dirty="0"/>
              <a:t>, such as </a:t>
            </a:r>
            <a:r>
              <a:rPr lang="en-GB" dirty="0" err="1"/>
              <a:t>HotStuff</a:t>
            </a:r>
            <a:r>
              <a:rPr lang="en-GB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875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919FE9-E685-E04D-9D62-767DB915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Consensus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ED25F4-D82E-F446-9DC5-D67E0EAF8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404000"/>
            <a:ext cx="10800000" cy="3897208"/>
          </a:xfrm>
        </p:spPr>
        <p:txBody>
          <a:bodyPr>
            <a:normAutofit/>
          </a:bodyPr>
          <a:lstStyle/>
          <a:p>
            <a:r>
              <a:rPr lang="en-GB" dirty="0" smtClean="0"/>
              <a:t>The </a:t>
            </a:r>
            <a:r>
              <a:rPr lang="en-GB" dirty="0"/>
              <a:t>problem has been studied extensively in distributed systems research since the late 1970s</a:t>
            </a:r>
          </a:p>
          <a:p>
            <a:r>
              <a:rPr lang="en-GB" dirty="0"/>
              <a:t>This resulted in a rapid evolution of </a:t>
            </a:r>
            <a:r>
              <a:rPr lang="en-GB" dirty="0" err="1"/>
              <a:t>blockchain</a:t>
            </a:r>
            <a:r>
              <a:rPr lang="en-GB" dirty="0"/>
              <a:t> </a:t>
            </a:r>
            <a:r>
              <a:rPr lang="en-GB" dirty="0" smtClean="0"/>
              <a:t>technology</a:t>
            </a:r>
            <a:r>
              <a:rPr lang="en-GB" dirty="0" smtClean="0"/>
              <a:t>, and m</a:t>
            </a:r>
            <a:r>
              <a:rPr lang="en-GB" dirty="0" smtClean="0"/>
              <a:t>ore </a:t>
            </a:r>
            <a:r>
              <a:rPr lang="en-GB" dirty="0"/>
              <a:t>research in novel methods of consensus </a:t>
            </a:r>
            <a:r>
              <a:rPr lang="en-GB" dirty="0" smtClean="0"/>
              <a:t>has been ongoing</a:t>
            </a:r>
            <a:endParaRPr lang="en-GB" dirty="0"/>
          </a:p>
          <a:p>
            <a:r>
              <a:rPr lang="en-GB" dirty="0"/>
              <a:t>Conversion of traditional (classical) distributed consensus mechanisms into their blockchain variants </a:t>
            </a:r>
            <a:r>
              <a:rPr lang="en-GB" dirty="0" smtClean="0"/>
              <a:t>has taken place</a:t>
            </a:r>
            <a:endParaRPr lang="en-GB" dirty="0"/>
          </a:p>
          <a:p>
            <a:r>
              <a:rPr lang="en-GB" dirty="0"/>
              <a:t>Here, we’ll </a:t>
            </a:r>
            <a:r>
              <a:rPr lang="en-GB" dirty="0" err="1"/>
              <a:t>analyze</a:t>
            </a:r>
            <a:r>
              <a:rPr lang="en-GB" dirty="0"/>
              <a:t> existing and novel consensus protocols 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B25CDBB-0935-B24F-9B38-470A42F7F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45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F8D0ED-C031-9441-B79C-02BB350B9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Byzantine generals problem</a:t>
            </a:r>
            <a:r>
              <a:rPr lang="en-GB" b="1" dirty="0"/>
              <a:t>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9BC5B4E-4896-4943-814C-6ADD67E26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famous Byzantine generals problem was formulated by Lamport et al. in their paper: Lamport, L., Shostak, R. and Pease, M., 1982. The Byzantine Generals Problem. </a:t>
            </a:r>
            <a:r>
              <a:rPr lang="en-GB" i="1" dirty="0"/>
              <a:t>ACM Transactions on Programming Languages and Systems</a:t>
            </a:r>
            <a:r>
              <a:rPr lang="en-GB" dirty="0"/>
              <a:t>, 4(3), pp.382-401.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10C317-B6F5-FF48-ABBD-31F2F77E8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2908209" y="3110588"/>
            <a:ext cx="5212264" cy="3333882"/>
            <a:chOff x="2252719" y="446418"/>
            <a:chExt cx="7379922" cy="48743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FA7EDE8B-7DA7-0D40-93A1-376610911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89983" y="2392275"/>
              <a:ext cx="1734149" cy="1441787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8C5E3FC6-FC37-494D-80F0-3A982E2C4124}"/>
                </a:ext>
              </a:extLst>
            </p:cNvPr>
            <p:cNvGrpSpPr/>
            <p:nvPr/>
          </p:nvGrpSpPr>
          <p:grpSpPr>
            <a:xfrm>
              <a:off x="2749251" y="3613175"/>
              <a:ext cx="1634710" cy="1678086"/>
              <a:chOff x="2749251" y="3613175"/>
              <a:chExt cx="1634710" cy="1678086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xmlns="" id="{F3C8E4FD-7C2F-D547-A716-E73BA8F2A0CF}"/>
                  </a:ext>
                </a:extLst>
              </p:cNvPr>
              <p:cNvGrpSpPr/>
              <p:nvPr/>
            </p:nvGrpSpPr>
            <p:grpSpPr>
              <a:xfrm>
                <a:off x="3355860" y="4074689"/>
                <a:ext cx="1028101" cy="1216572"/>
                <a:chOff x="3355860" y="4074689"/>
                <a:chExt cx="1028101" cy="121657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xmlns="" id="{E4262855-11C3-AD44-85FF-5061751864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76663" y="4074689"/>
                  <a:ext cx="707298" cy="1040144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xmlns="" id="{34870FF8-115F-7442-A95C-D8CDA24435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55860" y="4452845"/>
                  <a:ext cx="570123" cy="838416"/>
                </a:xfrm>
                <a:prstGeom prst="rect">
                  <a:avLst/>
                </a:prstGeom>
              </p:spPr>
            </p:pic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EFA224BA-AE39-344E-9F04-00B080A56191}"/>
                  </a:ext>
                </a:extLst>
              </p:cNvPr>
              <p:cNvSpPr txBox="1"/>
              <p:nvPr/>
            </p:nvSpPr>
            <p:spPr>
              <a:xfrm>
                <a:off x="3691117" y="3613175"/>
                <a:ext cx="2493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?</a:t>
                </a:r>
                <a:endParaRPr lang="en-US" b="1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F9C0B300-53FD-824D-98C0-E2DB3DA95240}"/>
                  </a:ext>
                </a:extLst>
              </p:cNvPr>
              <p:cNvSpPr txBox="1"/>
              <p:nvPr/>
            </p:nvSpPr>
            <p:spPr>
              <a:xfrm>
                <a:off x="2749251" y="3613175"/>
                <a:ext cx="1254541" cy="58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6"/>
                    </a:solidFill>
                  </a:rPr>
                  <a:t>Attack</a:t>
                </a:r>
                <a:endParaRPr lang="en-US" b="1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287442D9-DB52-4B44-8AEC-EEE8B438DE0A}"/>
                </a:ext>
              </a:extLst>
            </p:cNvPr>
            <p:cNvGrpSpPr/>
            <p:nvPr/>
          </p:nvGrpSpPr>
          <p:grpSpPr>
            <a:xfrm>
              <a:off x="2252719" y="1185450"/>
              <a:ext cx="1596627" cy="2150017"/>
              <a:chOff x="2252719" y="1185450"/>
              <a:chExt cx="1596627" cy="215001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xmlns="" id="{9C8548DA-510C-7C45-AC43-8FA8B34B35DB}"/>
                  </a:ext>
                </a:extLst>
              </p:cNvPr>
              <p:cNvGrpSpPr/>
              <p:nvPr/>
            </p:nvGrpSpPr>
            <p:grpSpPr>
              <a:xfrm>
                <a:off x="2280242" y="1872204"/>
                <a:ext cx="1396421" cy="1463263"/>
                <a:chOff x="2280242" y="1872204"/>
                <a:chExt cx="1396421" cy="1463263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xmlns="" id="{F542AFE6-729A-2A4D-ABE4-7DE2A6229E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69365" y="1872204"/>
                  <a:ext cx="707298" cy="1040144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xmlns="" id="{3E25BF37-5CBA-CF48-97E4-7959ADCCF2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0242" y="1898790"/>
                  <a:ext cx="707298" cy="1040144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xmlns="" id="{978149DE-9209-E64E-8BA9-76CDDF9742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06084" y="2295323"/>
                  <a:ext cx="707298" cy="1040144"/>
                </a:xfrm>
                <a:prstGeom prst="rect">
                  <a:avLst/>
                </a:prstGeom>
              </p:spPr>
            </p:pic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C29E9A02-882E-1849-8909-C2E7196AB44C}"/>
                  </a:ext>
                </a:extLst>
              </p:cNvPr>
              <p:cNvSpPr txBox="1"/>
              <p:nvPr/>
            </p:nvSpPr>
            <p:spPr>
              <a:xfrm>
                <a:off x="3393801" y="1189642"/>
                <a:ext cx="2493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?</a:t>
                </a:r>
                <a:endParaRPr lang="en-US" b="1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6789F871-AC0A-7648-838C-6EE732DB894F}"/>
                  </a:ext>
                </a:extLst>
              </p:cNvPr>
              <p:cNvSpPr txBox="1"/>
              <p:nvPr/>
            </p:nvSpPr>
            <p:spPr>
              <a:xfrm>
                <a:off x="2252719" y="1185450"/>
                <a:ext cx="1596627" cy="591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</a:rPr>
                  <a:t>Retreat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C7857459-2045-F144-9408-DCD9AEDBFE48}"/>
                </a:ext>
              </a:extLst>
            </p:cNvPr>
            <p:cNvGrpSpPr/>
            <p:nvPr/>
          </p:nvGrpSpPr>
          <p:grpSpPr>
            <a:xfrm>
              <a:off x="7581873" y="3133142"/>
              <a:ext cx="1749729" cy="2187605"/>
              <a:chOff x="7581873" y="3133142"/>
              <a:chExt cx="1749729" cy="218760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xmlns="" id="{D84D33AE-4C21-E34F-9D27-C79CCD20D6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8225340" y="3954184"/>
                <a:ext cx="753978" cy="104014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xmlns="" id="{849C8F48-2E33-4D4A-9D6D-090A9B770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7650159" y="3507392"/>
                <a:ext cx="753978" cy="1040144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xmlns="" id="{B0D524D4-6871-494A-AD94-7F50DDDA15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8724939" y="4483830"/>
                <a:ext cx="606663" cy="836917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xmlns="" id="{06BE3B3F-1331-9A42-A49F-86EF0E1FE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8602329" y="3693775"/>
                <a:ext cx="606663" cy="83691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A901EBC1-7FE4-EE44-BAB0-893B5F48C75C}"/>
                  </a:ext>
                </a:extLst>
              </p:cNvPr>
              <p:cNvSpPr txBox="1"/>
              <p:nvPr/>
            </p:nvSpPr>
            <p:spPr>
              <a:xfrm>
                <a:off x="8715115" y="3133143"/>
                <a:ext cx="2493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?</a:t>
                </a:r>
                <a:endParaRPr lang="en-US" b="1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1521CEEF-85FF-7142-BEE1-907EBBA50ADC}"/>
                  </a:ext>
                </a:extLst>
              </p:cNvPr>
              <p:cNvSpPr txBox="1"/>
              <p:nvPr/>
            </p:nvSpPr>
            <p:spPr>
              <a:xfrm>
                <a:off x="7581873" y="3133142"/>
                <a:ext cx="1419184" cy="58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</a:rPr>
                  <a:t>Retreat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A6B58967-7C75-9040-8903-CE9D6B1A9831}"/>
                </a:ext>
              </a:extLst>
            </p:cNvPr>
            <p:cNvGrpSpPr/>
            <p:nvPr/>
          </p:nvGrpSpPr>
          <p:grpSpPr>
            <a:xfrm>
              <a:off x="5202755" y="446418"/>
              <a:ext cx="1508602" cy="1650001"/>
              <a:chOff x="5199287" y="365310"/>
              <a:chExt cx="1508602" cy="1650001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xmlns="" id="{C2D5D7EE-2014-6142-8B65-74ABE3020C0D}"/>
                  </a:ext>
                </a:extLst>
              </p:cNvPr>
              <p:cNvGrpSpPr/>
              <p:nvPr/>
            </p:nvGrpSpPr>
            <p:grpSpPr>
              <a:xfrm>
                <a:off x="5443795" y="862209"/>
                <a:ext cx="1063365" cy="1153102"/>
                <a:chOff x="5443795" y="862209"/>
                <a:chExt cx="1063365" cy="1153102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xmlns="" id="{07F8B46E-20CF-5346-8416-00A9233900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5443795" y="862209"/>
                  <a:ext cx="753978" cy="1040144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xmlns="" id="{1646C759-013E-B941-A340-9225CD9924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5783774" y="1017370"/>
                  <a:ext cx="723386" cy="997941"/>
                </a:xfrm>
                <a:prstGeom prst="rect">
                  <a:avLst/>
                </a:prstGeom>
              </p:spPr>
            </p:pic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0DEDE7CA-E7A8-D44B-AFA7-281ADE4B28DB}"/>
                  </a:ext>
                </a:extLst>
              </p:cNvPr>
              <p:cNvSpPr txBox="1"/>
              <p:nvPr/>
            </p:nvSpPr>
            <p:spPr>
              <a:xfrm>
                <a:off x="5199287" y="365310"/>
                <a:ext cx="1508602" cy="58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6"/>
                    </a:solidFill>
                  </a:rPr>
                  <a:t>Attack</a:t>
                </a:r>
                <a:r>
                  <a:rPr lang="en-US" sz="2000" b="1" dirty="0"/>
                  <a:t>?</a:t>
                </a:r>
                <a:endParaRPr lang="en-US" b="1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EBB65D92-EFC6-7D4B-BCB3-4E782C0DE81F}"/>
                </a:ext>
              </a:extLst>
            </p:cNvPr>
            <p:cNvGrpSpPr/>
            <p:nvPr/>
          </p:nvGrpSpPr>
          <p:grpSpPr>
            <a:xfrm>
              <a:off x="7964906" y="822955"/>
              <a:ext cx="1667735" cy="2012784"/>
              <a:chOff x="7964906" y="822955"/>
              <a:chExt cx="1667735" cy="2012784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xmlns="" id="{D2F90696-3106-B645-AC4D-F7510A0C01BB}"/>
                  </a:ext>
                </a:extLst>
              </p:cNvPr>
              <p:cNvGrpSpPr/>
              <p:nvPr/>
            </p:nvGrpSpPr>
            <p:grpSpPr>
              <a:xfrm>
                <a:off x="7964906" y="1351506"/>
                <a:ext cx="1667735" cy="1484233"/>
                <a:chOff x="7964906" y="1351506"/>
                <a:chExt cx="1667735" cy="1484233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xmlns="" id="{93DB95BA-FAE4-7B4A-AE7B-B3D3BD4946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964906" y="1351506"/>
                  <a:ext cx="753978" cy="1040144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xmlns="" id="{939399AC-0A73-E640-ABDD-9E5D142E8B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8537591" y="1574865"/>
                  <a:ext cx="604370" cy="833753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xmlns="" id="{2D298072-86F2-8743-BC3C-F50B93A3FE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9028271" y="1495240"/>
                  <a:ext cx="604370" cy="833753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xmlns="" id="{E9D80C64-7152-A94D-9BE4-6577D6348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8914580" y="2001986"/>
                  <a:ext cx="604370" cy="833753"/>
                </a:xfrm>
                <a:prstGeom prst="rect">
                  <a:avLst/>
                </a:prstGeom>
              </p:spPr>
            </p:pic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4B8BE726-C1D1-D544-8F56-2B724429FE5D}"/>
                  </a:ext>
                </a:extLst>
              </p:cNvPr>
              <p:cNvSpPr txBox="1"/>
              <p:nvPr/>
            </p:nvSpPr>
            <p:spPr>
              <a:xfrm>
                <a:off x="9084332" y="841756"/>
                <a:ext cx="2493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?</a:t>
                </a:r>
                <a:endParaRPr lang="en-US" b="1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2378B6C9-A1DB-1846-ACED-7637F4269E4F}"/>
                  </a:ext>
                </a:extLst>
              </p:cNvPr>
              <p:cNvSpPr txBox="1"/>
              <p:nvPr/>
            </p:nvSpPr>
            <p:spPr>
              <a:xfrm>
                <a:off x="8125619" y="822955"/>
                <a:ext cx="1338572" cy="58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6"/>
                    </a:solidFill>
                  </a:rPr>
                  <a:t>Attack</a:t>
                </a:r>
                <a:endParaRPr lang="en-US" b="1" dirty="0">
                  <a:solidFill>
                    <a:schemeClr val="accent6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108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54639C-69DD-8640-8280-AB38D136F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Fault tolerance</a:t>
            </a:r>
            <a:r>
              <a:rPr lang="en-GB" b="1" dirty="0"/>
              <a:t>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037342-1A93-A640-B197-AEB40155B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404000"/>
            <a:ext cx="4079848" cy="4752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Types of </a:t>
            </a:r>
            <a:r>
              <a:rPr lang="en-US" sz="2200" dirty="0" smtClean="0"/>
              <a:t>fault tolerance:</a:t>
            </a:r>
            <a:endParaRPr lang="en-US" sz="2200" dirty="0"/>
          </a:p>
          <a:p>
            <a:r>
              <a:rPr lang="en-US" dirty="0"/>
              <a:t>Crash Fault </a:t>
            </a:r>
            <a:r>
              <a:rPr lang="en-US" dirty="0" smtClean="0"/>
              <a:t>Tolerance </a:t>
            </a:r>
            <a:r>
              <a:rPr lang="en-US" dirty="0"/>
              <a:t>(CFT)</a:t>
            </a:r>
          </a:p>
          <a:p>
            <a:r>
              <a:rPr lang="en-US" dirty="0"/>
              <a:t>Byzantine Fault </a:t>
            </a:r>
            <a:r>
              <a:rPr lang="en-US" dirty="0" smtClean="0"/>
              <a:t>Tolerance </a:t>
            </a:r>
            <a:r>
              <a:rPr lang="en-US" dirty="0"/>
              <a:t>(BFT)</a:t>
            </a:r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How </a:t>
            </a:r>
            <a:r>
              <a:rPr lang="en-US" sz="2200" dirty="0"/>
              <a:t>to achieve fault </a:t>
            </a:r>
            <a:r>
              <a:rPr lang="en-US" sz="2200" dirty="0" smtClean="0"/>
              <a:t>tolerance:</a:t>
            </a:r>
            <a:endParaRPr lang="en-US" sz="2200" dirty="0"/>
          </a:p>
          <a:p>
            <a:r>
              <a:rPr lang="en-US" dirty="0"/>
              <a:t>Replication</a:t>
            </a:r>
          </a:p>
          <a:p>
            <a:pPr lvl="1"/>
            <a:r>
              <a:rPr lang="en-US" dirty="0" smtClean="0"/>
              <a:t>Active</a:t>
            </a:r>
            <a:endParaRPr lang="en-US" dirty="0"/>
          </a:p>
          <a:p>
            <a:pPr lvl="1"/>
            <a:r>
              <a:rPr lang="en-US" dirty="0"/>
              <a:t>Passive</a:t>
            </a:r>
          </a:p>
          <a:p>
            <a:r>
              <a:rPr lang="en-US" dirty="0"/>
              <a:t>State machine </a:t>
            </a:r>
            <a:r>
              <a:rPr lang="en-US" dirty="0" smtClean="0"/>
              <a:t>replication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3BA7EA8-FBCF-4C4F-93B0-2F3741EB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31037342-1A93-A640-B197-AEB40155BCC8}"/>
              </a:ext>
            </a:extLst>
          </p:cNvPr>
          <p:cNvSpPr txBox="1">
            <a:spLocks/>
          </p:cNvSpPr>
          <p:nvPr/>
        </p:nvSpPr>
        <p:spPr>
          <a:xfrm>
            <a:off x="6023992" y="1383527"/>
            <a:ext cx="4079848" cy="475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/>
              <a:t>L</a:t>
            </a:r>
            <a:r>
              <a:rPr lang="en-US" sz="2200" dirty="0" smtClean="0"/>
              <a:t>imitations and results:</a:t>
            </a:r>
          </a:p>
          <a:p>
            <a:r>
              <a:rPr lang="en-US" dirty="0" smtClean="0"/>
              <a:t>FLP impossibility</a:t>
            </a:r>
          </a:p>
          <a:p>
            <a:r>
              <a:rPr lang="en-US" dirty="0" smtClean="0"/>
              <a:t>Lower bounds</a:t>
            </a:r>
          </a:p>
          <a:p>
            <a:r>
              <a:rPr lang="en-US" dirty="0" smtClean="0"/>
              <a:t>Upper bounds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07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C463D4-6DDB-6141-9746-1530DC1E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bounds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8510EF-ECBA-0544-BFA8-E3967C450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Where </a:t>
            </a:r>
            <a:r>
              <a:rPr lang="en-US" i="1" dirty="0"/>
              <a:t>F</a:t>
            </a:r>
            <a:r>
              <a:rPr lang="en-US" dirty="0"/>
              <a:t> = number of faults:</a:t>
            </a:r>
            <a:endParaRPr lang="en-GB" dirty="0"/>
          </a:p>
          <a:p>
            <a:r>
              <a:rPr lang="en-GB" dirty="0"/>
              <a:t>In the case of CFT, at least </a:t>
            </a:r>
            <a:r>
              <a:rPr lang="en-GB" i="1" dirty="0"/>
              <a:t>2F + 1 </a:t>
            </a:r>
            <a:r>
              <a:rPr lang="en-GB" dirty="0"/>
              <a:t>number of nodes is required to achieve consensus. </a:t>
            </a:r>
          </a:p>
          <a:p>
            <a:r>
              <a:rPr lang="en-GB" dirty="0"/>
              <a:t>In the case of BFT, at least </a:t>
            </a:r>
            <a:r>
              <a:rPr lang="en-GB" i="1" dirty="0"/>
              <a:t>3F + 1 </a:t>
            </a:r>
            <a:r>
              <a:rPr lang="en-GB" dirty="0"/>
              <a:t>number of nodes is required to achieve consensus.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1990D11-D9F9-6945-A086-7C7BE3937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61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BD6AE7-49B8-3245-840E-2F7B95459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Analysis and design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C14F128-8BC3-1645-88D0-FFEDDBDAD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</a:t>
            </a:r>
            <a:r>
              <a:rPr lang="en-US" dirty="0" smtClean="0"/>
              <a:t>esigning </a:t>
            </a:r>
            <a:r>
              <a:rPr lang="en-US" dirty="0"/>
              <a:t>and </a:t>
            </a:r>
            <a:r>
              <a:rPr lang="en-US" dirty="0" smtClean="0"/>
              <a:t>analyzing </a:t>
            </a:r>
            <a:r>
              <a:rPr lang="en-US" dirty="0"/>
              <a:t>consensus mechanisms requires a model that can be used to </a:t>
            </a:r>
            <a:r>
              <a:rPr lang="en-US" dirty="0" smtClean="0"/>
              <a:t>study and explore system properties, </a:t>
            </a:r>
            <a:r>
              <a:rPr lang="en-US" dirty="0"/>
              <a:t>and make </a:t>
            </a:r>
            <a:r>
              <a:rPr lang="en-US" dirty="0" smtClean="0"/>
              <a:t>designs more </a:t>
            </a:r>
            <a:r>
              <a:rPr lang="en-US" dirty="0"/>
              <a:t>logical. </a:t>
            </a:r>
          </a:p>
          <a:p>
            <a:pPr marL="0" indent="0">
              <a:buNone/>
            </a:pPr>
            <a:r>
              <a:rPr lang="en-US" dirty="0" smtClean="0"/>
              <a:t>A m</a:t>
            </a:r>
            <a:r>
              <a:rPr lang="en-US" dirty="0" smtClean="0"/>
              <a:t>odel </a:t>
            </a:r>
            <a:r>
              <a:rPr lang="en-US" dirty="0"/>
              <a:t>consists </a:t>
            </a:r>
            <a:r>
              <a:rPr lang="en-US" dirty="0" smtClean="0"/>
              <a:t>of:</a:t>
            </a:r>
            <a:endParaRPr lang="en-US" dirty="0"/>
          </a:p>
          <a:p>
            <a:r>
              <a:rPr lang="en-US" dirty="0"/>
              <a:t>Processes</a:t>
            </a:r>
          </a:p>
          <a:p>
            <a:r>
              <a:rPr lang="en-US" dirty="0"/>
              <a:t>Timing assumptions </a:t>
            </a:r>
          </a:p>
          <a:p>
            <a:pPr lvl="1"/>
            <a:r>
              <a:rPr lang="en-US" dirty="0"/>
              <a:t>Synchrony</a:t>
            </a:r>
          </a:p>
          <a:p>
            <a:pPr lvl="1"/>
            <a:r>
              <a:rPr lang="en-US" dirty="0"/>
              <a:t>Asynchrony</a:t>
            </a:r>
          </a:p>
          <a:p>
            <a:pPr lvl="1"/>
            <a:r>
              <a:rPr lang="en-US" dirty="0"/>
              <a:t>Partial synchrony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8961C23-0816-FE4B-90FC-4B0A242C3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10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443C7A-4254-F844-A23F-68755729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D1E558-A6BA-8249-A2D9-654254033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Since the invention of Bitcoin, which introduced lottery-based consensus algorithms, ther</a:t>
            </a:r>
            <a:r>
              <a:rPr lang="en-US" dirty="0" smtClean="0"/>
              <a:t>e are t</a:t>
            </a:r>
            <a:r>
              <a:rPr lang="en-US" dirty="0" smtClean="0"/>
              <a:t>wo </a:t>
            </a:r>
            <a:r>
              <a:rPr lang="en-US" dirty="0"/>
              <a:t>main types of </a:t>
            </a:r>
            <a:r>
              <a:rPr lang="en-US" dirty="0" smtClean="0"/>
              <a:t>consensus:</a:t>
            </a:r>
            <a:endParaRPr lang="en-US" dirty="0"/>
          </a:p>
          <a:p>
            <a:r>
              <a:rPr lang="en-US" dirty="0"/>
              <a:t>Traditional</a:t>
            </a:r>
          </a:p>
          <a:p>
            <a:pPr lvl="1"/>
            <a:r>
              <a:rPr lang="en-US" dirty="0" smtClean="0"/>
              <a:t>This category includes </a:t>
            </a:r>
            <a:r>
              <a:rPr lang="en-US" dirty="0" err="1" smtClean="0"/>
              <a:t>Paxos</a:t>
            </a:r>
            <a:r>
              <a:rPr lang="en-US" dirty="0"/>
              <a:t>, </a:t>
            </a:r>
            <a:r>
              <a:rPr lang="en-US" dirty="0" smtClean="0"/>
              <a:t>BFT algorithms</a:t>
            </a:r>
            <a:endParaRPr lang="en-US" dirty="0"/>
          </a:p>
          <a:p>
            <a:r>
              <a:rPr lang="en-US" dirty="0"/>
              <a:t>Lottery-based</a:t>
            </a:r>
          </a:p>
          <a:p>
            <a:pPr lvl="1"/>
            <a:r>
              <a:rPr lang="en-US" dirty="0" smtClean="0"/>
              <a:t>This category includes modern Proof of Work (</a:t>
            </a:r>
            <a:r>
              <a:rPr lang="en-US" dirty="0" err="1" smtClean="0"/>
              <a:t>PoW</a:t>
            </a:r>
            <a:r>
              <a:rPr lang="en-US" dirty="0" smtClean="0"/>
              <a:t>) algorithms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DA7A1DA-6DBE-D945-89DA-0F09D0462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81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AFF138-F87B-D844-A751-2AB15711D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Consensus correctness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2E6DF0-D026-B248-B50E-D54F6C15D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Safety</a:t>
            </a:r>
          </a:p>
          <a:p>
            <a:pPr lvl="1"/>
            <a:r>
              <a:rPr lang="en-US" dirty="0"/>
              <a:t>Agreement</a:t>
            </a:r>
          </a:p>
          <a:p>
            <a:pPr lvl="1"/>
            <a:r>
              <a:rPr lang="en-US" dirty="0"/>
              <a:t>Validity</a:t>
            </a:r>
          </a:p>
          <a:p>
            <a:pPr lvl="1"/>
            <a:r>
              <a:rPr lang="en-US" dirty="0"/>
              <a:t>Integrity</a:t>
            </a:r>
          </a:p>
          <a:p>
            <a:r>
              <a:rPr lang="en-US" dirty="0"/>
              <a:t>Liveness</a:t>
            </a:r>
          </a:p>
          <a:p>
            <a:pPr lvl="1"/>
            <a:r>
              <a:rPr lang="en-US" dirty="0"/>
              <a:t>Termination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0631E09-B711-D84B-9848-F3CBC4307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6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ckt Trai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462</Words>
  <Application>Microsoft Office PowerPoint</Application>
  <PresentationFormat>Widescreen</PresentationFormat>
  <Paragraphs>135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Helvetica</vt:lpstr>
      <vt:lpstr>Lucida Console</vt:lpstr>
      <vt:lpstr>Open Sans</vt:lpstr>
      <vt:lpstr>Symbol</vt:lpstr>
      <vt:lpstr>Packt Training</vt:lpstr>
      <vt:lpstr>Mastering Blockchain Third Edition</vt:lpstr>
      <vt:lpstr>Outline</vt:lpstr>
      <vt:lpstr>Consensus problem</vt:lpstr>
      <vt:lpstr>The Byzantine generals problem </vt:lpstr>
      <vt:lpstr>Fault tolerance </vt:lpstr>
      <vt:lpstr>Lower bounds</vt:lpstr>
      <vt:lpstr>Analysis and design </vt:lpstr>
      <vt:lpstr>Classification</vt:lpstr>
      <vt:lpstr>Consensus correctness properties</vt:lpstr>
      <vt:lpstr>Algorithms</vt:lpstr>
      <vt:lpstr>Paxos</vt:lpstr>
      <vt:lpstr>Raft</vt:lpstr>
      <vt:lpstr>PBFT</vt:lpstr>
      <vt:lpstr>IBFT</vt:lpstr>
      <vt:lpstr>Tendermint – high-level overview</vt:lpstr>
      <vt:lpstr>Tendermint process flow</vt:lpstr>
      <vt:lpstr>HotStuff </vt:lpstr>
      <vt:lpstr>Proof of Work</vt:lpstr>
      <vt:lpstr>PoS</vt:lpstr>
      <vt:lpstr>Choosing an algorithm </vt:lpstr>
      <vt:lpstr>Exercise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Edward Doxey</cp:lastModifiedBy>
  <cp:revision>71</cp:revision>
  <cp:lastPrinted>2018-06-05T12:50:25Z</cp:lastPrinted>
  <dcterms:created xsi:type="dcterms:W3CDTF">2018-06-05T09:17:37Z</dcterms:created>
  <dcterms:modified xsi:type="dcterms:W3CDTF">2020-09-10T17:08:06Z</dcterms:modified>
</cp:coreProperties>
</file>